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59" r:id="rId2"/>
    <p:sldId id="363" r:id="rId3"/>
    <p:sldId id="364" r:id="rId4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12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95560560798569E-2"/>
          <c:y val="2.9394882050142578E-2"/>
          <c:w val="0.95382501199673175"/>
          <c:h val="0.69758579013106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Skirta lėšų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92163864547172E-2"/>
                  <c:y val="1.8705834031908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2355941948787752E-3"/>
                  <c:y val="5.3445240091168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3725990324798001E-3"/>
                  <c:y val="2.1378096036467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6081932273585999E-3"/>
                  <c:y val="8.8184646150427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7451980649596504E-3"/>
                  <c:y val="0.112235004191453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7451980649596001E-3"/>
                  <c:y val="6.9478812118518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2.7451980649596001E-3"/>
                  <c:y val="-4.2756192072934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3725990324798001E-3"/>
                  <c:y val="4.8100716082051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5.4903961299190996E-3"/>
                  <c:y val="8.5512384145869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Lapas1!$A$2:$A$20</c:f>
              <c:strCache>
                <c:ptCount val="19"/>
                <c:pt idx="0">
                  <c:v>2001 m.</c:v>
                </c:pt>
                <c:pt idx="1">
                  <c:v>2002 m.</c:v>
                </c:pt>
                <c:pt idx="2">
                  <c:v>2003 m.</c:v>
                </c:pt>
                <c:pt idx="3">
                  <c:v>2004 m.</c:v>
                </c:pt>
                <c:pt idx="4">
                  <c:v>2005 m.</c:v>
                </c:pt>
                <c:pt idx="5">
                  <c:v>2006 m.</c:v>
                </c:pt>
                <c:pt idx="6">
                  <c:v>2007 m. </c:v>
                </c:pt>
                <c:pt idx="7">
                  <c:v>2008 m.</c:v>
                </c:pt>
                <c:pt idx="8">
                  <c:v>2009 m.</c:v>
                </c:pt>
                <c:pt idx="9">
                  <c:v>2010 m.</c:v>
                </c:pt>
                <c:pt idx="10">
                  <c:v>2011 m.</c:v>
                </c:pt>
                <c:pt idx="11">
                  <c:v>2012 m.</c:v>
                </c:pt>
                <c:pt idx="12">
                  <c:v>2013 m.</c:v>
                </c:pt>
                <c:pt idx="13">
                  <c:v>2014 m.</c:v>
                </c:pt>
                <c:pt idx="14">
                  <c:v>2015 m</c:v>
                </c:pt>
                <c:pt idx="15">
                  <c:v>2016 m.</c:v>
                </c:pt>
                <c:pt idx="16">
                  <c:v>2017 m.</c:v>
                </c:pt>
                <c:pt idx="17">
                  <c:v>2018 m.</c:v>
                </c:pt>
                <c:pt idx="18">
                  <c:v>2019 m.</c:v>
                </c:pt>
              </c:strCache>
            </c:strRef>
          </c:cat>
          <c:val>
            <c:numRef>
              <c:f>Lapas1!$B$2:$B$20</c:f>
              <c:numCache>
                <c:formatCode>General</c:formatCode>
                <c:ptCount val="19"/>
                <c:pt idx="0">
                  <c:v>12854</c:v>
                </c:pt>
                <c:pt idx="1">
                  <c:v>11890</c:v>
                </c:pt>
                <c:pt idx="2">
                  <c:v>11584</c:v>
                </c:pt>
                <c:pt idx="3">
                  <c:v>16508</c:v>
                </c:pt>
                <c:pt idx="4">
                  <c:v>19114</c:v>
                </c:pt>
                <c:pt idx="5">
                  <c:v>21577</c:v>
                </c:pt>
                <c:pt idx="6">
                  <c:v>23604</c:v>
                </c:pt>
                <c:pt idx="7">
                  <c:v>24618</c:v>
                </c:pt>
                <c:pt idx="8">
                  <c:v>22156</c:v>
                </c:pt>
                <c:pt idx="9">
                  <c:v>7530</c:v>
                </c:pt>
                <c:pt idx="10">
                  <c:v>12454</c:v>
                </c:pt>
                <c:pt idx="11">
                  <c:v>10108</c:v>
                </c:pt>
                <c:pt idx="12">
                  <c:v>5792</c:v>
                </c:pt>
                <c:pt idx="13">
                  <c:v>8109</c:v>
                </c:pt>
                <c:pt idx="14">
                  <c:v>10137</c:v>
                </c:pt>
                <c:pt idx="15">
                  <c:v>18180</c:v>
                </c:pt>
                <c:pt idx="16">
                  <c:v>70958</c:v>
                </c:pt>
                <c:pt idx="17">
                  <c:v>60000</c:v>
                </c:pt>
                <c:pt idx="18">
                  <c:v>70000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6195840"/>
        <c:axId val="277801792"/>
      </c:barChart>
      <c:catAx>
        <c:axId val="236195840"/>
        <c:scaling>
          <c:orientation val="minMax"/>
        </c:scaling>
        <c:delete val="0"/>
        <c:axPos val="b"/>
        <c:majorTickMark val="none"/>
        <c:minorTickMark val="none"/>
        <c:tickLblPos val="nextTo"/>
        <c:crossAx val="277801792"/>
        <c:crosses val="autoZero"/>
        <c:auto val="1"/>
        <c:lblAlgn val="ctr"/>
        <c:lblOffset val="100"/>
        <c:noMultiLvlLbl val="0"/>
      </c:catAx>
      <c:valAx>
        <c:axId val="277801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61958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Setting up enterprise</c:v>
                </c:pt>
                <c:pt idx="1">
                  <c:v>Special courses, workshops, business plans</c:v>
                </c:pt>
                <c:pt idx="2">
                  <c:v>Renovation of enterprise, purchase of equipment</c:v>
                </c:pt>
                <c:pt idx="3">
                  <c:v>Partial financing of LOIP projects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9</c:v>
                </c:pt>
                <c:pt idx="1">
                  <c:v>12</c:v>
                </c:pt>
                <c:pt idx="2">
                  <c:v>31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Setting up enterprise</c:v>
                </c:pt>
                <c:pt idx="1">
                  <c:v>Special courses, workshops, business plans</c:v>
                </c:pt>
                <c:pt idx="2">
                  <c:v>Renovation of enterprise, purchase of equipment</c:v>
                </c:pt>
                <c:pt idx="3">
                  <c:v>Partial financing of LOIP projects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11</c:v>
                </c:pt>
                <c:pt idx="1">
                  <c:v>1</c:v>
                </c:pt>
                <c:pt idx="2">
                  <c:v>15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Setting up enterprise</c:v>
                </c:pt>
                <c:pt idx="1">
                  <c:v>Special courses, workshops, business plans</c:v>
                </c:pt>
                <c:pt idx="2">
                  <c:v>Renovation of enterprise, purchase of equipment</c:v>
                </c:pt>
                <c:pt idx="3">
                  <c:v>Partial financing of LOIP projects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8</c:v>
                </c:pt>
                <c:pt idx="1">
                  <c:v>7</c:v>
                </c:pt>
                <c:pt idx="2">
                  <c:v>16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65850368"/>
        <c:axId val="278678912"/>
      </c:barChart>
      <c:catAx>
        <c:axId val="265850368"/>
        <c:scaling>
          <c:orientation val="minMax"/>
        </c:scaling>
        <c:delete val="0"/>
        <c:axPos val="b"/>
        <c:majorTickMark val="none"/>
        <c:minorTickMark val="none"/>
        <c:tickLblPos val="nextTo"/>
        <c:crossAx val="278678912"/>
        <c:crosses val="autoZero"/>
        <c:auto val="1"/>
        <c:lblAlgn val="ctr"/>
        <c:lblOffset val="100"/>
        <c:noMultiLvlLbl val="0"/>
      </c:catAx>
      <c:valAx>
        <c:axId val="278678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6585036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98677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t-LT" dirty="0" err="1" smtClean="0">
                <a:solidFill>
                  <a:schemeClr val="bg1"/>
                </a:solidFill>
                <a:latin typeface="Times New Roman" pitchFamily="18" charset="0"/>
              </a:rPr>
              <a:t>Municipality’s</a:t>
            </a:r>
            <a:r>
              <a:rPr lang="lt-LT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dirty="0" err="1" smtClean="0">
                <a:solidFill>
                  <a:schemeClr val="bg1"/>
                </a:solidFill>
                <a:latin typeface="Times New Roman" pitchFamily="18" charset="0"/>
              </a:rPr>
              <a:t>support</a:t>
            </a:r>
            <a:r>
              <a:rPr lang="lt-LT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dirty="0" err="1" smtClean="0">
                <a:solidFill>
                  <a:schemeClr val="bg1"/>
                </a:solidFill>
                <a:latin typeface="Times New Roman" pitchFamily="18" charset="0"/>
              </a:rPr>
              <a:t>for</a:t>
            </a:r>
            <a:r>
              <a:rPr lang="lt-LT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dirty="0" err="1" smtClean="0">
                <a:solidFill>
                  <a:schemeClr val="bg1"/>
                </a:solidFill>
                <a:latin typeface="Times New Roman" pitchFamily="18" charset="0"/>
              </a:rPr>
              <a:t>Business</a:t>
            </a:r>
            <a:r>
              <a:rPr lang="lt-LT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dirty="0" err="1" smtClean="0">
                <a:solidFill>
                  <a:schemeClr val="bg1"/>
                </a:solidFill>
                <a:latin typeface="Times New Roman" pitchFamily="18" charset="0"/>
              </a:rPr>
              <a:t>Companies</a:t>
            </a:r>
            <a:endParaRPr lang="lt-LT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t-LT" sz="2800" dirty="0" smtClean="0"/>
              <a:t>   </a:t>
            </a:r>
            <a:r>
              <a:rPr lang="en-US" sz="2800" dirty="0" smtClean="0">
                <a:solidFill>
                  <a:schemeClr val="bg1"/>
                </a:solidFill>
              </a:rPr>
              <a:t>There is a </a:t>
            </a:r>
            <a:r>
              <a:rPr lang="lt-LT" sz="2800" dirty="0" err="1" smtClean="0">
                <a:solidFill>
                  <a:schemeClr val="bg1"/>
                </a:solidFill>
              </a:rPr>
              <a:t>Programme</a:t>
            </a:r>
            <a:r>
              <a:rPr lang="en-US" sz="2800" dirty="0" smtClean="0">
                <a:solidFill>
                  <a:schemeClr val="bg1"/>
                </a:solidFill>
              </a:rPr>
              <a:t> to support small and medium size enterprises (SME). The fund was established by </a:t>
            </a:r>
            <a:r>
              <a:rPr lang="en-US" sz="2800" dirty="0" err="1" smtClean="0">
                <a:solidFill>
                  <a:schemeClr val="bg1"/>
                </a:solidFill>
              </a:rPr>
              <a:t>Rokiskis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</a:rPr>
              <a:t>City</a:t>
            </a:r>
            <a:r>
              <a:rPr lang="lt-LT" sz="2800" dirty="0" smtClean="0">
                <a:solidFill>
                  <a:schemeClr val="bg1"/>
                </a:solidFill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</a:rPr>
              <a:t>Council</a:t>
            </a:r>
            <a:r>
              <a:rPr lang="lt-LT" sz="2800" dirty="0" smtClean="0">
                <a:solidFill>
                  <a:schemeClr val="bg1"/>
                </a:solidFill>
              </a:rPr>
              <a:t>.</a:t>
            </a:r>
            <a:endParaRPr lang="en-US" sz="28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  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Every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year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Rokiskis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City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Council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assigns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the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sum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of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money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from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Rokiskis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District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Municipality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budget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to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support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SME.</a:t>
            </a:r>
          </a:p>
          <a:p>
            <a:pPr eaLnBrk="1" hangingPunct="1">
              <a:buFontTx/>
              <a:buNone/>
            </a:pP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  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According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to 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the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rules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of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SME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fund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the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support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is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provided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to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the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SME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according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to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16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spheres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b="1" dirty="0" err="1">
                <a:solidFill>
                  <a:schemeClr val="bg1"/>
                </a:solidFill>
              </a:rPr>
              <a:t>Distributed</a:t>
            </a:r>
            <a:r>
              <a:rPr lang="lt-LT" sz="3600" b="1" dirty="0">
                <a:solidFill>
                  <a:schemeClr val="bg1"/>
                </a:solidFill>
              </a:rPr>
              <a:t> </a:t>
            </a:r>
            <a:r>
              <a:rPr lang="lt-LT" sz="3600" b="1" dirty="0" err="1">
                <a:solidFill>
                  <a:schemeClr val="bg1"/>
                </a:solidFill>
              </a:rPr>
              <a:t>money</a:t>
            </a:r>
            <a:r>
              <a:rPr lang="lt-LT" sz="3600" b="1" dirty="0">
                <a:solidFill>
                  <a:schemeClr val="bg1"/>
                </a:solidFill>
              </a:rPr>
              <a:t> </a:t>
            </a:r>
            <a:r>
              <a:rPr lang="lt-LT" sz="3600" b="1" dirty="0" err="1">
                <a:solidFill>
                  <a:schemeClr val="bg1"/>
                </a:solidFill>
              </a:rPr>
              <a:t>from</a:t>
            </a:r>
            <a:r>
              <a:rPr lang="lt-LT" sz="3600" b="1" dirty="0">
                <a:solidFill>
                  <a:schemeClr val="bg1"/>
                </a:solidFill>
              </a:rPr>
              <a:t> SME </a:t>
            </a:r>
            <a:r>
              <a:rPr lang="lt-LT" sz="3600" b="1" dirty="0" err="1">
                <a:solidFill>
                  <a:schemeClr val="bg1"/>
                </a:solidFill>
              </a:rPr>
              <a:t>Fund</a:t>
            </a:r>
            <a:r>
              <a:rPr lang="lt-LT" sz="3600" b="1" dirty="0">
                <a:solidFill>
                  <a:schemeClr val="bg1"/>
                </a:solidFill>
              </a:rPr>
              <a:t> </a:t>
            </a:r>
            <a:r>
              <a:rPr lang="lt-LT" sz="3600" b="1" dirty="0" err="1">
                <a:solidFill>
                  <a:schemeClr val="bg1"/>
                </a:solidFill>
              </a:rPr>
              <a:t>during</a:t>
            </a:r>
            <a:r>
              <a:rPr lang="lt-LT" sz="3600" b="1" dirty="0">
                <a:solidFill>
                  <a:schemeClr val="bg1"/>
                </a:solidFill>
              </a:rPr>
              <a:t> </a:t>
            </a:r>
            <a:r>
              <a:rPr lang="lt-LT" sz="3600" b="1" dirty="0" smtClean="0">
                <a:solidFill>
                  <a:schemeClr val="bg1"/>
                </a:solidFill>
              </a:rPr>
              <a:t>2001-2019 </a:t>
            </a:r>
            <a:r>
              <a:rPr lang="lt-LT" sz="3600" b="1" dirty="0" err="1">
                <a:solidFill>
                  <a:schemeClr val="bg1"/>
                </a:solidFill>
              </a:rPr>
              <a:t>year</a:t>
            </a:r>
            <a:r>
              <a:rPr lang="lt-LT" sz="3600" b="1" dirty="0">
                <a:solidFill>
                  <a:schemeClr val="bg1"/>
                </a:solidFill>
              </a:rPr>
              <a:t>, </a:t>
            </a:r>
            <a:r>
              <a:rPr lang="lt-LT" sz="3600" b="1" dirty="0" err="1">
                <a:solidFill>
                  <a:schemeClr val="bg1"/>
                </a:solidFill>
              </a:rPr>
              <a:t>Eur</a:t>
            </a:r>
            <a:endParaRPr lang="en-GB" sz="36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860251"/>
              </p:ext>
            </p:extLst>
          </p:nvPr>
        </p:nvGraphicFramePr>
        <p:xfrm>
          <a:off x="-108520" y="1556792"/>
          <a:ext cx="92525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038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most</a:t>
            </a:r>
            <a:r>
              <a:rPr lang="lt-LT" dirty="0" smtClean="0"/>
              <a:t> </a:t>
            </a:r>
            <a:r>
              <a:rPr lang="lt-LT" dirty="0" err="1" smtClean="0"/>
              <a:t>popular</a:t>
            </a:r>
            <a:r>
              <a:rPr lang="lt-LT" dirty="0" smtClean="0"/>
              <a:t> </a:t>
            </a:r>
            <a:r>
              <a:rPr lang="lt-LT" dirty="0" err="1" smtClean="0"/>
              <a:t>spheres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financing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2638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44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2939</TotalTime>
  <Words>94</Words>
  <Application>Microsoft Office PowerPoint</Application>
  <PresentationFormat>Demonstracija ekrane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4" baseType="lpstr">
      <vt:lpstr>Default Design</vt:lpstr>
      <vt:lpstr>Municipality’s support for Business Companies</vt:lpstr>
      <vt:lpstr>Distributed money from SME Fund during 2001-2019 year, Eur</vt:lpstr>
      <vt:lpstr>The most popular spheres of financing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139</cp:revision>
  <dcterms:created xsi:type="dcterms:W3CDTF">2005-04-29T11:00:01Z</dcterms:created>
  <dcterms:modified xsi:type="dcterms:W3CDTF">2020-02-06T09:28:12Z</dcterms:modified>
</cp:coreProperties>
</file>